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77" r:id="rId2"/>
    <p:sldId id="258" r:id="rId3"/>
    <p:sldId id="278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79" r:id="rId13"/>
  </p:sldIdLst>
  <p:sldSz cx="10691813" cy="7559675"/>
  <p:notesSz cx="6858000" cy="9144000"/>
  <p:defaultTextStyle>
    <a:defPPr lvl="0">
      <a:defRPr lang="ru-RU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E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60"/>
  </p:normalViewPr>
  <p:slideViewPr>
    <p:cSldViewPr snapToGrid="0">
      <p:cViewPr varScale="1">
        <p:scale>
          <a:sx n="64" d="100"/>
          <a:sy n="64" d="100"/>
        </p:scale>
        <p:origin x="125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84A2888-6CC4-4584-9AC3-F721EBA4B3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6477" y="1237197"/>
            <a:ext cx="8018860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CAF8A2ED-26F7-429A-9FEE-04D10DF9B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1E59852-D560-4BFC-B978-3A2939F31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E10ED-F386-405E-8A09-5B1E960FA065}" type="datetimeFigureOut">
              <a:rPr lang="ru-RU" smtClean="0"/>
              <a:t>02.08.2020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89B8010-982C-4C21-A6A8-9BD3F4C30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686D5B8-9C27-449A-835A-9C591B37E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99782-68F6-4DA0-A7EF-96E5E79B78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901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B4BD5DD-E016-4F14-B3C2-5496D45C4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669D1E3-A4F8-47C1-A96E-3CFFED4225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57FAE1A-0359-4627-A231-CD39EB5E1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E10ED-F386-405E-8A09-5B1E960FA065}" type="datetimeFigureOut">
              <a:rPr lang="ru-RU" smtClean="0"/>
              <a:t>02.08.2020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05A2930-C8ED-48EE-8B87-61B6DAB72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0FCA954-FD40-4DE6-AB20-2E29B009B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99782-68F6-4DA0-A7EF-96E5E79B78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817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FE64999-6922-4672-B27F-DCDA6CF18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493" y="1884670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3190EC3-03D3-4504-A3BE-9B09CA4174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9493" y="5059034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AAB7F79-3E57-4703-AE04-8A41FCF41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E10ED-F386-405E-8A09-5B1E960FA065}" type="datetimeFigureOut">
              <a:rPr lang="ru-RU" smtClean="0"/>
              <a:t>02.08.2020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A05FA38-8E71-48AE-8D1D-5589834E6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CBE42BE-7C49-4FE3-9B56-A1846F17C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99782-68F6-4DA0-A7EF-96E5E79B78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11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491CFB6-40F6-4F90-9C37-F6837560C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3D39997-5E02-431B-9588-2399F8E4A7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7FA04D1E-4638-4D7E-B48B-FA8EBAE973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A7609F72-E25A-4233-A86C-F3A88A7F5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E10ED-F386-405E-8A09-5B1E960FA065}" type="datetimeFigureOut">
              <a:rPr lang="ru-RU" smtClean="0"/>
              <a:t>02.08.2020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2F63BF6-C27C-4674-A830-A1A660146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6633EBB8-A693-4174-B5D9-7CC9E82CD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99782-68F6-4DA0-A7EF-96E5E79B78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7353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5B791CE-FEF3-41FD-8460-CF9477AD9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55" y="402483"/>
            <a:ext cx="9221689" cy="1461188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A2211EE-93AB-4049-A7CA-F385569DA4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6455" y="1853171"/>
            <a:ext cx="4523138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0EC77DB6-DF94-468C-BD2A-8710686F93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6455" y="2761381"/>
            <a:ext cx="4523138" cy="40615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81784A29-9F18-4D26-80C9-52F59B95DC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12730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4A980262-3904-4D9A-A160-636D910B2F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12730" y="2761381"/>
            <a:ext cx="4545413" cy="40615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379BDDC8-EBFD-4BEB-AD26-58D5F5CA5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E10ED-F386-405E-8A09-5B1E960FA065}" type="datetimeFigureOut">
              <a:rPr lang="ru-RU" smtClean="0"/>
              <a:t>02.08.2020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5B7712ED-D021-442C-A667-30CE445D7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97D91B86-7F73-4011-9D9D-C6BE7C0D8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99782-68F6-4DA0-A7EF-96E5E79B78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434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9644773-F7E4-4981-9430-CBAE5DE8B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04F85693-7FA6-429F-9CE5-5B8E9941F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E10ED-F386-405E-8A09-5B1E960FA065}" type="datetimeFigureOut">
              <a:rPr lang="ru-RU" smtClean="0"/>
              <a:t>02.08.2020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73A94EEB-C1AC-4043-BC06-6FED72EA8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A6F7AD72-C01D-45D8-A802-3B9BEFA14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99782-68F6-4DA0-A7EF-96E5E79B78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631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A0EB90FB-44AE-4D9D-9C8B-4D6A0FDBB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E10ED-F386-405E-8A09-5B1E960FA065}" type="datetimeFigureOut">
              <a:rPr lang="ru-RU" smtClean="0"/>
              <a:t>02.08.2020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4B2FB355-F7FF-4A71-93FE-E07AD162A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A0F69BC1-098C-40FB-B62C-A1DB8A02C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99782-68F6-4DA0-A7EF-96E5E79B78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623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8DB87F3-3FDA-4826-B06A-3609FB9FA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266EF38-EE28-49A2-A585-FB9E4C3F9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5413" y="1088454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7FC6A550-08BE-4809-9158-1554AF3761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AB85731B-0154-4A59-9749-475C8E072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E10ED-F386-405E-8A09-5B1E960FA065}" type="datetimeFigureOut">
              <a:rPr lang="ru-RU" smtClean="0"/>
              <a:t>02.08.2020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C1A1A915-1DBD-4B60-AAD2-F932E4B95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B99CA38-C963-49E2-AFD2-86CAB7335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99782-68F6-4DA0-A7EF-96E5E79B78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040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09E3D77-2385-499C-A35B-A51D8E35E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915E1BD2-A1F1-4136-AA50-94B6B2B786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45413" y="1088454"/>
            <a:ext cx="5412730" cy="5372269"/>
          </a:xfrm>
        </p:spPr>
        <p:txBody>
          <a:bodyPr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3A2CF36-6678-4810-8BCD-0FDC85A6A8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8BE28598-43B3-44CF-B611-463100CB8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E10ED-F386-405E-8A09-5B1E960FA065}" type="datetimeFigureOut">
              <a:rPr lang="ru-RU" smtClean="0"/>
              <a:t>02.08.2020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5A77CD12-803E-487B-87B3-0D1976431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35E7B816-6DB4-4241-AFA3-6C4191F15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99782-68F6-4DA0-A7EF-96E5E79B78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077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FAFF282-2002-4716-A479-08DEE718A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22D080FB-BE89-4821-8A38-52E7316AA2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4F7A2F2-D607-4FB4-A80C-26B3B17C4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E10ED-F386-405E-8A09-5B1E960FA065}" type="datetimeFigureOut">
              <a:rPr lang="ru-RU" smtClean="0"/>
              <a:t>02.08.2020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23F4390-4A23-4AF1-9BC8-613EC63CB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0D81FB2-7F0C-43AB-AB21-EDF10DCC7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99782-68F6-4DA0-A7EF-96E5E79B78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1643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E2022184-FB97-4A51-8C22-CBE0058DA8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6878D834-1058-47DC-B9C0-4322273EC4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35062" y="402483"/>
            <a:ext cx="6782619" cy="64064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424C284-2D81-4CE1-960C-3F24FE5EC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E10ED-F386-405E-8A09-5B1E960FA065}" type="datetimeFigureOut">
              <a:rPr lang="ru-RU" smtClean="0"/>
              <a:t>02.08.2020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7495388-6A55-4748-B1EE-A539570C9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06DDCD5-2498-4EAD-94BA-F05443636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99782-68F6-4DA0-A7EF-96E5E79B78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500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63DF65B-70BE-4548-8BE7-F013AE7B5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62" y="402483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1237DB0-DBA3-47FE-B064-AC020BB525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E63AAA1-FDCD-4C61-B70E-37AF0300B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5062" y="7006699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E10ED-F386-405E-8A09-5B1E960FA065}" type="datetimeFigureOut">
              <a:rPr lang="ru-RU" smtClean="0"/>
              <a:t>02.08.2020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9635F4B-8DA1-4711-8290-62708C199E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41663" y="7006699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CC56C74-A08E-448F-8C6F-F4A53413A9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51093" y="7006699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99782-68F6-4DA0-A7EF-96E5E79B78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9087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" descr="Изображение выглядит как карта,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 l="3147"/>
          <a:stretch/>
        </p:blipFill>
        <p:spPr>
          <a:xfrm>
            <a:off x="381476" y="5719823"/>
            <a:ext cx="10072122" cy="1575819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1"/>
          <p:cNvSpPr/>
          <p:nvPr/>
        </p:nvSpPr>
        <p:spPr>
          <a:xfrm rot="-2700000">
            <a:off x="-1351087" y="3710924"/>
            <a:ext cx="5247222" cy="2174353"/>
          </a:xfrm>
          <a:prstGeom prst="parallelogram">
            <a:avLst>
              <a:gd name="adj" fmla="val 10058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" name="Группа 20">
            <a:extLst>
              <a:ext uri="{FF2B5EF4-FFF2-40B4-BE49-F238E27FC236}">
                <a16:creationId xmlns="" xmlns:a16="http://schemas.microsoft.com/office/drawing/2014/main" id="{69590929-8799-46AF-911B-BA14FD07A324}"/>
              </a:ext>
            </a:extLst>
          </p:cNvPr>
          <p:cNvGrpSpPr/>
          <p:nvPr/>
        </p:nvGrpSpPr>
        <p:grpSpPr>
          <a:xfrm>
            <a:off x="820482" y="229338"/>
            <a:ext cx="6662736" cy="1385163"/>
            <a:chOff x="4215944" y="593410"/>
            <a:chExt cx="13674269" cy="2842842"/>
          </a:xfrm>
        </p:grpSpPr>
        <p:pic>
          <p:nvPicPr>
            <p:cNvPr id="22" name="Рисунок 21">
              <a:extLst>
                <a:ext uri="{FF2B5EF4-FFF2-40B4-BE49-F238E27FC236}">
                  <a16:creationId xmlns="" xmlns:a16="http://schemas.microsoft.com/office/drawing/2014/main" id="{2A18A8CB-24B7-4D84-AFAB-E9421D7418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51" t="8280" r="22365" b="76274"/>
            <a:stretch/>
          </p:blipFill>
          <p:spPr>
            <a:xfrm>
              <a:off x="10983477" y="593410"/>
              <a:ext cx="6906736" cy="2842842"/>
            </a:xfrm>
            <a:prstGeom prst="rect">
              <a:avLst/>
            </a:prstGeom>
          </p:spPr>
        </p:pic>
        <p:pic>
          <p:nvPicPr>
            <p:cNvPr id="25" name="Рисунок 24" descr="Изображение выглядит как бутылка, красный, знак, автобус&#10;&#10;Автоматически созданное описание">
              <a:extLst>
                <a:ext uri="{FF2B5EF4-FFF2-40B4-BE49-F238E27FC236}">
                  <a16:creationId xmlns="" xmlns:a16="http://schemas.microsoft.com/office/drawing/2014/main" id="{86008277-F1A4-4267-A6EA-DB950F07CD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5944" y="1506836"/>
              <a:ext cx="5090408" cy="1502377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2111377" y="2776144"/>
            <a:ext cx="73783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Мир робототехники</a:t>
            </a:r>
            <a:endParaRPr lang="ru-RU" sz="4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30924" y="4410501"/>
            <a:ext cx="3117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дополнительного образования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10827" y="4547131"/>
            <a:ext cx="4050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Жаймусинова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Айнура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Каирбековна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469" y="73303"/>
            <a:ext cx="2663998" cy="2663998"/>
          </a:xfrm>
          <a:prstGeom prst="rect">
            <a:avLst/>
          </a:prstGeom>
        </p:spPr>
      </p:pic>
      <p:sp>
        <p:nvSpPr>
          <p:cNvPr id="11" name="Google Shape;41;p1"/>
          <p:cNvSpPr txBox="1"/>
          <p:nvPr/>
        </p:nvSpPr>
        <p:spPr>
          <a:xfrm rot="19506063">
            <a:off x="9180348" y="2289535"/>
            <a:ext cx="1696835" cy="332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dirty="0" smtClean="0">
                <a:solidFill>
                  <a:srgbClr val="FF0000"/>
                </a:solidFill>
                <a:latin typeface="Arial Black" panose="020B0A04020102020204" pitchFamily="34" charset="0"/>
                <a:cs typeface="Arial"/>
                <a:sym typeface="Arial"/>
              </a:rPr>
              <a:t>VERSION 2.0</a:t>
            </a:r>
            <a:endParaRPr sz="16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18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" descr="Изображение выглядит как карта,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 l="3147"/>
          <a:stretch/>
        </p:blipFill>
        <p:spPr>
          <a:xfrm>
            <a:off x="801198" y="179884"/>
            <a:ext cx="9365957" cy="1575819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1"/>
          <p:cNvSpPr/>
          <p:nvPr/>
        </p:nvSpPr>
        <p:spPr>
          <a:xfrm rot="-2700000">
            <a:off x="-586971" y="811464"/>
            <a:ext cx="2776339" cy="1161651"/>
          </a:xfrm>
          <a:prstGeom prst="parallelogram">
            <a:avLst>
              <a:gd name="adj" fmla="val 10058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2367" y="669014"/>
            <a:ext cx="9376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0087" y="1935588"/>
            <a:ext cx="47836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Робототехника – это …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20087" y="2697192"/>
            <a:ext cx="8937858" cy="1566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 smtClean="0">
                <a:latin typeface="Arial Black" panose="020B0A04020102020204" pitchFamily="34" charset="0"/>
              </a:rPr>
              <a:t>А) </a:t>
            </a:r>
            <a:r>
              <a:rPr lang="ru-RU" sz="2800" dirty="0" smtClean="0">
                <a:latin typeface="Arial Black" panose="020B0A04020102020204" pitchFamily="34" charset="0"/>
              </a:rPr>
              <a:t>Прикладная наука, занимающаяся разработкой автоматизированных технических систем.</a:t>
            </a:r>
            <a:endParaRPr lang="ru-RU" sz="2800" dirty="0" smtClean="0">
              <a:latin typeface="Arial Black" panose="020B0A040201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20087" y="4501582"/>
            <a:ext cx="9271726" cy="1074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>
                <a:latin typeface="Arial Black" panose="020B0A04020102020204" pitchFamily="34" charset="0"/>
              </a:rPr>
              <a:t>Б</a:t>
            </a:r>
            <a:r>
              <a:rPr lang="ru-RU" sz="2800" dirty="0" smtClean="0">
                <a:latin typeface="Arial Black" panose="020B0A04020102020204" pitchFamily="34" charset="0"/>
              </a:rPr>
              <a:t>) Прикладная наука, занимающаяся  разработкой программных продуктов.</a:t>
            </a:r>
            <a:endParaRPr lang="ru-RU" sz="2800" dirty="0" smtClean="0">
              <a:latin typeface="Arial Black" panose="020B0A040201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20087" y="5814747"/>
            <a:ext cx="8197442" cy="583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>
                <a:latin typeface="Arial Black" panose="020B0A04020102020204" pitchFamily="34" charset="0"/>
              </a:rPr>
              <a:t>В</a:t>
            </a:r>
            <a:r>
              <a:rPr lang="ru-RU" sz="2800" dirty="0" smtClean="0">
                <a:latin typeface="Arial Black" panose="020B0A04020102020204" pitchFamily="34" charset="0"/>
              </a:rPr>
              <a:t>) </a:t>
            </a:r>
            <a:r>
              <a:rPr lang="ru-RU" sz="2800" dirty="0" smtClean="0">
                <a:latin typeface="Arial Black" panose="020B0A04020102020204" pitchFamily="34" charset="0"/>
              </a:rPr>
              <a:t>Оба варианта подходят.</a:t>
            </a:r>
            <a:endParaRPr lang="ru-RU" sz="2800" dirty="0" smtClean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728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" descr="Изображение выглядит как карта,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 l="3147"/>
          <a:stretch/>
        </p:blipFill>
        <p:spPr>
          <a:xfrm>
            <a:off x="801198" y="179884"/>
            <a:ext cx="9365957" cy="1575819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1"/>
          <p:cNvSpPr/>
          <p:nvPr/>
        </p:nvSpPr>
        <p:spPr>
          <a:xfrm rot="-2700000">
            <a:off x="-586971" y="811464"/>
            <a:ext cx="2776339" cy="1161651"/>
          </a:xfrm>
          <a:prstGeom prst="parallelogram">
            <a:avLst>
              <a:gd name="adj" fmla="val 10058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2367" y="669014"/>
            <a:ext cx="9376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solidFill>
                  <a:schemeClr val="bg1"/>
                </a:solidFill>
                <a:latin typeface="Arial Black" panose="020B0A04020102020204" pitchFamily="34" charset="0"/>
              </a:rPr>
              <a:t>2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0087" y="1935588"/>
            <a:ext cx="89378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Выберите из списка устройства, которые являются роботами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20087" y="3246170"/>
            <a:ext cx="8937858" cy="583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 smtClean="0">
                <a:latin typeface="Arial Black" panose="020B0A04020102020204" pitchFamily="34" charset="0"/>
              </a:rPr>
              <a:t>А) </a:t>
            </a:r>
            <a:r>
              <a:rPr lang="ru-RU" sz="2800" dirty="0" smtClean="0">
                <a:latin typeface="Arial Black" panose="020B0A04020102020204" pitchFamily="34" charset="0"/>
              </a:rPr>
              <a:t>Беспилотный летающий аппарат</a:t>
            </a:r>
            <a:endParaRPr lang="ru-RU" sz="2800" dirty="0" smtClean="0">
              <a:latin typeface="Arial Black" panose="020B0A040201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20087" y="4158054"/>
            <a:ext cx="9271726" cy="583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>
                <a:latin typeface="Arial Black" panose="020B0A04020102020204" pitchFamily="34" charset="0"/>
              </a:rPr>
              <a:t>Б</a:t>
            </a:r>
            <a:r>
              <a:rPr lang="ru-RU" sz="2800" dirty="0" smtClean="0">
                <a:latin typeface="Arial Black" panose="020B0A04020102020204" pitchFamily="34" charset="0"/>
              </a:rPr>
              <a:t>) Робот-пылесос</a:t>
            </a:r>
            <a:endParaRPr lang="ru-RU" sz="2800" dirty="0" smtClean="0">
              <a:latin typeface="Arial Black" panose="020B0A040201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20087" y="5099543"/>
            <a:ext cx="8937858" cy="583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>
                <a:latin typeface="Arial Black" panose="020B0A04020102020204" pitchFamily="34" charset="0"/>
              </a:rPr>
              <a:t>В</a:t>
            </a:r>
            <a:r>
              <a:rPr lang="ru-RU" sz="2800" dirty="0" smtClean="0">
                <a:latin typeface="Arial Black" panose="020B0A04020102020204" pitchFamily="34" charset="0"/>
              </a:rPr>
              <a:t>) </a:t>
            </a:r>
            <a:r>
              <a:rPr lang="ru-RU" sz="2800" dirty="0" smtClean="0">
                <a:latin typeface="Arial Black" panose="020B0A04020102020204" pitchFamily="34" charset="0"/>
              </a:rPr>
              <a:t>Микроволновка</a:t>
            </a:r>
            <a:endParaRPr lang="ru-RU" sz="2800" dirty="0" smtClean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27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" descr="Изображение выглядит как карта,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 l="3147"/>
          <a:stretch/>
        </p:blipFill>
        <p:spPr>
          <a:xfrm>
            <a:off x="801198" y="179884"/>
            <a:ext cx="9365957" cy="1575819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1"/>
          <p:cNvSpPr/>
          <p:nvPr/>
        </p:nvSpPr>
        <p:spPr>
          <a:xfrm rot="-2700000">
            <a:off x="-586971" y="811464"/>
            <a:ext cx="2776339" cy="1161651"/>
          </a:xfrm>
          <a:prstGeom prst="parallelogram">
            <a:avLst>
              <a:gd name="adj" fmla="val 10058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2367" y="669014"/>
            <a:ext cx="9376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3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0087" y="1935588"/>
            <a:ext cx="89378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Робот – это …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20087" y="2867280"/>
            <a:ext cx="8937858" cy="1074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 smtClean="0">
                <a:latin typeface="Arial Black" panose="020B0A04020102020204" pitchFamily="34" charset="0"/>
              </a:rPr>
              <a:t>А) </a:t>
            </a:r>
            <a:r>
              <a:rPr lang="ru-RU" sz="2800" dirty="0" smtClean="0">
                <a:latin typeface="Arial Black" panose="020B0A04020102020204" pitchFamily="34" charset="0"/>
              </a:rPr>
              <a:t>Механические люди с автоматическим управлением</a:t>
            </a:r>
            <a:endParaRPr lang="ru-RU" sz="2800" dirty="0" smtClean="0">
              <a:latin typeface="Arial Black" panose="020B0A040201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20087" y="4243098"/>
            <a:ext cx="9271726" cy="5554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>
                <a:latin typeface="Arial Black" panose="020B0A04020102020204" pitchFamily="34" charset="0"/>
              </a:rPr>
              <a:t>Б</a:t>
            </a:r>
            <a:r>
              <a:rPr lang="ru-RU" sz="2800" dirty="0" smtClean="0">
                <a:latin typeface="Arial Black" panose="020B0A04020102020204" pitchFamily="34" charset="0"/>
              </a:rPr>
              <a:t>) Механические манипуляторы</a:t>
            </a:r>
            <a:endParaRPr lang="ru-RU" sz="2800" dirty="0" smtClean="0">
              <a:latin typeface="Arial Black" panose="020B0A040201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20087" y="5099543"/>
            <a:ext cx="8937858" cy="1074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>
                <a:latin typeface="Arial Black" panose="020B0A04020102020204" pitchFamily="34" charset="0"/>
              </a:rPr>
              <a:t>В</a:t>
            </a:r>
            <a:r>
              <a:rPr lang="ru-RU" sz="2800" dirty="0" smtClean="0">
                <a:latin typeface="Arial Black" panose="020B0A04020102020204" pitchFamily="34" charset="0"/>
              </a:rPr>
              <a:t>) </a:t>
            </a:r>
            <a:r>
              <a:rPr lang="ru-RU" sz="2800" dirty="0" smtClean="0">
                <a:latin typeface="Arial Black" panose="020B0A04020102020204" pitchFamily="34" charset="0"/>
              </a:rPr>
              <a:t>Автоматическое устройство, созданное по принципу живого организма</a:t>
            </a:r>
            <a:endParaRPr lang="ru-RU" sz="2800" dirty="0" smtClean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17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" descr="Изображение выглядит как карта,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 l="3147"/>
          <a:stretch/>
        </p:blipFill>
        <p:spPr>
          <a:xfrm>
            <a:off x="801198" y="179884"/>
            <a:ext cx="9365957" cy="1575819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1"/>
          <p:cNvSpPr/>
          <p:nvPr/>
        </p:nvSpPr>
        <p:spPr>
          <a:xfrm rot="-2700000">
            <a:off x="-586971" y="811464"/>
            <a:ext cx="2776339" cy="1161651"/>
          </a:xfrm>
          <a:prstGeom prst="parallelogram">
            <a:avLst>
              <a:gd name="adj" fmla="val 10058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2367" y="669014"/>
            <a:ext cx="9376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solidFill>
                  <a:schemeClr val="bg1"/>
                </a:solidFill>
                <a:latin typeface="Arial Black" panose="020B0A04020102020204" pitchFamily="34" charset="0"/>
              </a:rPr>
              <a:t>4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0087" y="1935588"/>
            <a:ext cx="89378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Слово «робот» было придумано …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20087" y="3246170"/>
            <a:ext cx="8937858" cy="583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 smtClean="0">
                <a:latin typeface="Arial Black" panose="020B0A04020102020204" pitchFamily="34" charset="0"/>
              </a:rPr>
              <a:t>А) </a:t>
            </a:r>
            <a:r>
              <a:rPr lang="ru-RU" sz="2800" dirty="0" smtClean="0">
                <a:latin typeface="Arial Black" panose="020B0A04020102020204" pitchFamily="34" charset="0"/>
              </a:rPr>
              <a:t>Карелом Чапеком</a:t>
            </a:r>
            <a:endParaRPr lang="ru-RU" sz="2800" dirty="0" smtClean="0">
              <a:latin typeface="Arial Black" panose="020B0A040201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20087" y="4158054"/>
            <a:ext cx="9271726" cy="583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>
                <a:latin typeface="Arial Black" panose="020B0A04020102020204" pitchFamily="34" charset="0"/>
              </a:rPr>
              <a:t>Б</a:t>
            </a:r>
            <a:r>
              <a:rPr lang="ru-RU" sz="2800" dirty="0" smtClean="0">
                <a:latin typeface="Arial Black" panose="020B0A04020102020204" pitchFamily="34" charset="0"/>
              </a:rPr>
              <a:t>) Леонардо да Винчи</a:t>
            </a:r>
            <a:endParaRPr lang="ru-RU" sz="2800" dirty="0" smtClean="0">
              <a:latin typeface="Arial Black" panose="020B0A040201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20087" y="5099543"/>
            <a:ext cx="8937858" cy="5554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>
                <a:latin typeface="Arial Black" panose="020B0A04020102020204" pitchFamily="34" charset="0"/>
              </a:rPr>
              <a:t>В</a:t>
            </a:r>
            <a:r>
              <a:rPr lang="ru-RU" sz="2800" dirty="0" smtClean="0">
                <a:latin typeface="Arial Black" panose="020B0A04020102020204" pitchFamily="34" charset="0"/>
              </a:rPr>
              <a:t>) </a:t>
            </a:r>
            <a:r>
              <a:rPr lang="ru-RU" sz="2800" dirty="0" smtClean="0">
                <a:latin typeface="Arial Black" panose="020B0A04020102020204" pitchFamily="34" charset="0"/>
              </a:rPr>
              <a:t>Айзеком Азимовым</a:t>
            </a:r>
            <a:endParaRPr lang="ru-RU" sz="2800" dirty="0" smtClean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31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" descr="Изображение выглядит как карта,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 l="3147"/>
          <a:stretch/>
        </p:blipFill>
        <p:spPr>
          <a:xfrm>
            <a:off x="801198" y="179884"/>
            <a:ext cx="9365957" cy="1575819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1"/>
          <p:cNvSpPr/>
          <p:nvPr/>
        </p:nvSpPr>
        <p:spPr>
          <a:xfrm rot="-2700000">
            <a:off x="-586971" y="811464"/>
            <a:ext cx="2776339" cy="1161651"/>
          </a:xfrm>
          <a:prstGeom prst="parallelogram">
            <a:avLst>
              <a:gd name="adj" fmla="val 10058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2367" y="669014"/>
            <a:ext cx="9376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5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0087" y="1935588"/>
            <a:ext cx="89378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Сколько парков </a:t>
            </a:r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LEGOLAND</a:t>
            </a:r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существует в мире?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20087" y="3246170"/>
            <a:ext cx="8937858" cy="583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 smtClean="0">
                <a:latin typeface="Arial Black" panose="020B0A04020102020204" pitchFamily="34" charset="0"/>
              </a:rPr>
              <a:t>А) </a:t>
            </a:r>
            <a:r>
              <a:rPr lang="ru-RU" sz="2800" dirty="0" smtClean="0">
                <a:latin typeface="Arial Black" panose="020B0A04020102020204" pitchFamily="34" charset="0"/>
              </a:rPr>
              <a:t>4</a:t>
            </a:r>
            <a:endParaRPr lang="ru-RU" sz="2800" dirty="0" smtClean="0">
              <a:latin typeface="Arial Black" panose="020B0A040201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20087" y="4158054"/>
            <a:ext cx="9271726" cy="583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>
                <a:latin typeface="Arial Black" panose="020B0A04020102020204" pitchFamily="34" charset="0"/>
              </a:rPr>
              <a:t>Б</a:t>
            </a:r>
            <a:r>
              <a:rPr lang="ru-RU" sz="2800" dirty="0" smtClean="0">
                <a:latin typeface="Arial Black" panose="020B0A04020102020204" pitchFamily="34" charset="0"/>
              </a:rPr>
              <a:t>) 6</a:t>
            </a:r>
            <a:endParaRPr lang="ru-RU" sz="2800" dirty="0" smtClean="0">
              <a:latin typeface="Arial Black" panose="020B0A040201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20087" y="5099543"/>
            <a:ext cx="8937858" cy="583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>
                <a:latin typeface="Arial Black" panose="020B0A04020102020204" pitchFamily="34" charset="0"/>
              </a:rPr>
              <a:t>В</a:t>
            </a:r>
            <a:r>
              <a:rPr lang="ru-RU" sz="2800" dirty="0" smtClean="0">
                <a:latin typeface="Arial Black" panose="020B0A04020102020204" pitchFamily="34" charset="0"/>
              </a:rPr>
              <a:t>) </a:t>
            </a:r>
            <a:r>
              <a:rPr lang="ru-RU" sz="2800" dirty="0" smtClean="0">
                <a:latin typeface="Arial Black" panose="020B0A04020102020204" pitchFamily="34" charset="0"/>
              </a:rPr>
              <a:t>8</a:t>
            </a:r>
            <a:endParaRPr lang="ru-RU" sz="2800" dirty="0" smtClean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20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" descr="Изображение выглядит как карта,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 l="3147"/>
          <a:stretch/>
        </p:blipFill>
        <p:spPr>
          <a:xfrm>
            <a:off x="801198" y="179884"/>
            <a:ext cx="9365957" cy="1575819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1"/>
          <p:cNvSpPr/>
          <p:nvPr/>
        </p:nvSpPr>
        <p:spPr>
          <a:xfrm rot="-2700000">
            <a:off x="-586971" y="811464"/>
            <a:ext cx="2776339" cy="1161651"/>
          </a:xfrm>
          <a:prstGeom prst="parallelogram">
            <a:avLst>
              <a:gd name="adj" fmla="val 10058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2367" y="669014"/>
            <a:ext cx="9376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solidFill>
                  <a:schemeClr val="bg1"/>
                </a:solidFill>
                <a:latin typeface="Arial Black" panose="020B0A04020102020204" pitchFamily="34" charset="0"/>
              </a:rPr>
              <a:t>6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0087" y="1935588"/>
            <a:ext cx="89378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Логотип компании </a:t>
            </a:r>
            <a:r>
              <a:rPr lang="en-US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LEGO</a:t>
            </a:r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?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20087" y="3246170"/>
            <a:ext cx="8937858" cy="5554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 smtClean="0">
                <a:latin typeface="Arial Black" panose="020B0A04020102020204" pitchFamily="34" charset="0"/>
              </a:rPr>
              <a:t>А) </a:t>
            </a:r>
            <a:r>
              <a:rPr lang="ru-RU" sz="2800" dirty="0">
                <a:latin typeface="Arial Black" panose="020B0A04020102020204" pitchFamily="34" charset="0"/>
              </a:rPr>
              <a:t>З</a:t>
            </a:r>
            <a:r>
              <a:rPr lang="ru-RU" sz="2800" dirty="0" smtClean="0">
                <a:latin typeface="Arial Black" panose="020B0A04020102020204" pitchFamily="34" charset="0"/>
              </a:rPr>
              <a:t>елёная надпись в белом круге</a:t>
            </a:r>
            <a:endParaRPr lang="ru-RU" sz="2800" dirty="0" smtClean="0">
              <a:latin typeface="Arial Black" panose="020B0A040201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20087" y="4158054"/>
            <a:ext cx="9271726" cy="5554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>
                <a:latin typeface="Arial Black" panose="020B0A04020102020204" pitchFamily="34" charset="0"/>
              </a:rPr>
              <a:t>Б</a:t>
            </a:r>
            <a:r>
              <a:rPr lang="ru-RU" sz="2800" dirty="0" smtClean="0">
                <a:latin typeface="Arial Black" panose="020B0A04020102020204" pitchFamily="34" charset="0"/>
              </a:rPr>
              <a:t>) Белая надпись в чёрном квадрате</a:t>
            </a:r>
            <a:endParaRPr lang="ru-RU" sz="2800" dirty="0" smtClean="0">
              <a:latin typeface="Arial Black" panose="020B0A040201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20087" y="5099543"/>
            <a:ext cx="8937858" cy="5554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>
                <a:latin typeface="Arial Black" panose="020B0A04020102020204" pitchFamily="34" charset="0"/>
              </a:rPr>
              <a:t>В</a:t>
            </a:r>
            <a:r>
              <a:rPr lang="ru-RU" sz="2800" dirty="0" smtClean="0">
                <a:latin typeface="Arial Black" panose="020B0A04020102020204" pitchFamily="34" charset="0"/>
              </a:rPr>
              <a:t>) </a:t>
            </a:r>
            <a:r>
              <a:rPr lang="ru-RU" sz="2800" dirty="0" smtClean="0">
                <a:latin typeface="Arial Black" panose="020B0A04020102020204" pitchFamily="34" charset="0"/>
              </a:rPr>
              <a:t>Белая надпись в красном квадрате</a:t>
            </a:r>
            <a:endParaRPr lang="ru-RU" sz="2800" dirty="0" smtClean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882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" descr="Изображение выглядит как карта,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 l="3147"/>
          <a:stretch/>
        </p:blipFill>
        <p:spPr>
          <a:xfrm>
            <a:off x="801198" y="179884"/>
            <a:ext cx="9365957" cy="1575819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1"/>
          <p:cNvSpPr/>
          <p:nvPr/>
        </p:nvSpPr>
        <p:spPr>
          <a:xfrm rot="-2700000">
            <a:off x="-586971" y="811464"/>
            <a:ext cx="2776339" cy="1161651"/>
          </a:xfrm>
          <a:prstGeom prst="parallelogram">
            <a:avLst>
              <a:gd name="adj" fmla="val 10058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2367" y="669014"/>
            <a:ext cx="9376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7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0086" y="1935588"/>
            <a:ext cx="91585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Какого </a:t>
            </a:r>
            <a:r>
              <a:rPr lang="ru-RU" sz="2800" dirty="0">
                <a:solidFill>
                  <a:srgbClr val="FF0000"/>
                </a:solidFill>
                <a:latin typeface="Arial Black" panose="020B0A04020102020204" pitchFamily="34" charset="0"/>
              </a:rPr>
              <a:t>чемпиона мира в шахматы впервые обыграл робот </a:t>
            </a:r>
            <a:r>
              <a:rPr lang="ru-RU" sz="2800" dirty="0" err="1">
                <a:solidFill>
                  <a:srgbClr val="FF0000"/>
                </a:solidFill>
                <a:latin typeface="Arial Black" panose="020B0A04020102020204" pitchFamily="34" charset="0"/>
              </a:rPr>
              <a:t>Deep</a:t>
            </a:r>
            <a:r>
              <a:rPr lang="ru-RU" sz="28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Arial Black" panose="020B0A04020102020204" pitchFamily="34" charset="0"/>
              </a:rPr>
              <a:t>Blue</a:t>
            </a:r>
            <a:r>
              <a:rPr lang="ru-RU" sz="2800" dirty="0">
                <a:solidFill>
                  <a:srgbClr val="FF0000"/>
                </a:solidFill>
                <a:latin typeface="Arial Black" panose="020B0A04020102020204" pitchFamily="34" charset="0"/>
              </a:rPr>
              <a:t>?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20087" y="3246170"/>
            <a:ext cx="8937858" cy="583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 smtClean="0">
                <a:latin typeface="Arial Black" panose="020B0A04020102020204" pitchFamily="34" charset="0"/>
              </a:rPr>
              <a:t>А) </a:t>
            </a:r>
            <a:r>
              <a:rPr lang="ru-RU" sz="2800" dirty="0" smtClean="0">
                <a:latin typeface="Arial Black" panose="020B0A04020102020204" pitchFamily="34" charset="0"/>
              </a:rPr>
              <a:t>Бобби Фишер</a:t>
            </a:r>
            <a:endParaRPr lang="ru-RU" sz="2800" dirty="0" smtClean="0">
              <a:latin typeface="Arial Black" panose="020B0A040201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20087" y="4158054"/>
            <a:ext cx="9271726" cy="583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>
                <a:latin typeface="Arial Black" panose="020B0A04020102020204" pitchFamily="34" charset="0"/>
              </a:rPr>
              <a:t>Б</a:t>
            </a:r>
            <a:r>
              <a:rPr lang="ru-RU" sz="2800" dirty="0" smtClean="0">
                <a:latin typeface="Arial Black" panose="020B0A04020102020204" pitchFamily="34" charset="0"/>
              </a:rPr>
              <a:t>) Гарри Каспарова</a:t>
            </a:r>
            <a:endParaRPr lang="ru-RU" sz="2800" dirty="0" smtClean="0">
              <a:latin typeface="Arial Black" panose="020B0A040201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20087" y="5099543"/>
            <a:ext cx="8937858" cy="5554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>
                <a:latin typeface="Arial Black" panose="020B0A04020102020204" pitchFamily="34" charset="0"/>
              </a:rPr>
              <a:t>В</a:t>
            </a:r>
            <a:r>
              <a:rPr lang="ru-RU" sz="2800" dirty="0" smtClean="0">
                <a:latin typeface="Arial Black" panose="020B0A04020102020204" pitchFamily="34" charset="0"/>
              </a:rPr>
              <a:t>) </a:t>
            </a:r>
            <a:r>
              <a:rPr lang="ru-RU" sz="2800" dirty="0" smtClean="0">
                <a:latin typeface="Arial Black" panose="020B0A04020102020204" pitchFamily="34" charset="0"/>
              </a:rPr>
              <a:t>Анатолий Карпов</a:t>
            </a:r>
            <a:endParaRPr lang="ru-RU" sz="2800" dirty="0" smtClean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26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" descr="Изображение выглядит как карта,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 l="3147"/>
          <a:stretch/>
        </p:blipFill>
        <p:spPr>
          <a:xfrm>
            <a:off x="801198" y="179884"/>
            <a:ext cx="9365957" cy="1575819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1"/>
          <p:cNvSpPr/>
          <p:nvPr/>
        </p:nvSpPr>
        <p:spPr>
          <a:xfrm rot="-2700000">
            <a:off x="-586971" y="811464"/>
            <a:ext cx="2776339" cy="1161651"/>
          </a:xfrm>
          <a:prstGeom prst="parallelogram">
            <a:avLst>
              <a:gd name="adj" fmla="val 10058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2367" y="669014"/>
            <a:ext cx="9376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>
                <a:solidFill>
                  <a:schemeClr val="bg1"/>
                </a:solidFill>
                <a:latin typeface="Arial Black" panose="020B0A04020102020204" pitchFamily="34" charset="0"/>
              </a:rPr>
              <a:t>8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0086" y="1935588"/>
            <a:ext cx="91585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Какого </a:t>
            </a:r>
            <a:r>
              <a:rPr lang="ru-RU" sz="2800" dirty="0">
                <a:solidFill>
                  <a:srgbClr val="FF0000"/>
                </a:solidFill>
                <a:latin typeface="Arial Black" panose="020B0A04020102020204" pitchFamily="34" charset="0"/>
              </a:rPr>
              <a:t>чемпиона мира в шахматы впервые обыграл робот </a:t>
            </a:r>
            <a:r>
              <a:rPr lang="ru-RU" sz="2800" dirty="0" err="1">
                <a:solidFill>
                  <a:srgbClr val="FF0000"/>
                </a:solidFill>
                <a:latin typeface="Arial Black" panose="020B0A04020102020204" pitchFamily="34" charset="0"/>
              </a:rPr>
              <a:t>Deep</a:t>
            </a:r>
            <a:r>
              <a:rPr lang="ru-RU" sz="28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ru-RU" sz="2800" dirty="0" err="1">
                <a:solidFill>
                  <a:srgbClr val="FF0000"/>
                </a:solidFill>
                <a:latin typeface="Arial Black" panose="020B0A04020102020204" pitchFamily="34" charset="0"/>
              </a:rPr>
              <a:t>Blue</a:t>
            </a:r>
            <a:r>
              <a:rPr lang="ru-RU" sz="2800" dirty="0">
                <a:solidFill>
                  <a:srgbClr val="FF0000"/>
                </a:solidFill>
                <a:latin typeface="Arial Black" panose="020B0A04020102020204" pitchFamily="34" charset="0"/>
              </a:rPr>
              <a:t>?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20087" y="3246170"/>
            <a:ext cx="8937858" cy="583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 smtClean="0">
                <a:latin typeface="Arial Black" panose="020B0A04020102020204" pitchFamily="34" charset="0"/>
              </a:rPr>
              <a:t>А) </a:t>
            </a:r>
            <a:r>
              <a:rPr lang="ru-RU" sz="2800" dirty="0" smtClean="0">
                <a:latin typeface="Arial Black" panose="020B0A04020102020204" pitchFamily="34" charset="0"/>
              </a:rPr>
              <a:t>Бобби Фишер</a:t>
            </a:r>
            <a:endParaRPr lang="ru-RU" sz="2800" dirty="0" smtClean="0">
              <a:latin typeface="Arial Black" panose="020B0A040201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20087" y="4158054"/>
            <a:ext cx="9271726" cy="583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>
                <a:latin typeface="Arial Black" panose="020B0A04020102020204" pitchFamily="34" charset="0"/>
              </a:rPr>
              <a:t>Б</a:t>
            </a:r>
            <a:r>
              <a:rPr lang="ru-RU" sz="2800" dirty="0" smtClean="0">
                <a:latin typeface="Arial Black" panose="020B0A04020102020204" pitchFamily="34" charset="0"/>
              </a:rPr>
              <a:t>) Гарри Каспарова</a:t>
            </a:r>
            <a:endParaRPr lang="ru-RU" sz="2800" dirty="0" smtClean="0">
              <a:latin typeface="Arial Black" panose="020B0A040201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20087" y="5099543"/>
            <a:ext cx="8937858" cy="5554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>
                <a:latin typeface="Arial Black" panose="020B0A04020102020204" pitchFamily="34" charset="0"/>
              </a:rPr>
              <a:t>В</a:t>
            </a:r>
            <a:r>
              <a:rPr lang="ru-RU" sz="2800" dirty="0" smtClean="0">
                <a:latin typeface="Arial Black" panose="020B0A04020102020204" pitchFamily="34" charset="0"/>
              </a:rPr>
              <a:t>) </a:t>
            </a:r>
            <a:r>
              <a:rPr lang="ru-RU" sz="2800" dirty="0" smtClean="0">
                <a:latin typeface="Arial Black" panose="020B0A04020102020204" pitchFamily="34" charset="0"/>
              </a:rPr>
              <a:t>Анатолий Карпов</a:t>
            </a:r>
            <a:endParaRPr lang="ru-RU" sz="2800" dirty="0" smtClean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492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" descr="Изображение выглядит как карта,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 l="3147"/>
          <a:stretch/>
        </p:blipFill>
        <p:spPr>
          <a:xfrm>
            <a:off x="801198" y="179884"/>
            <a:ext cx="9365957" cy="1575819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1"/>
          <p:cNvSpPr/>
          <p:nvPr/>
        </p:nvSpPr>
        <p:spPr>
          <a:xfrm rot="-2700000">
            <a:off x="-586971" y="811464"/>
            <a:ext cx="2776339" cy="1161651"/>
          </a:xfrm>
          <a:prstGeom prst="parallelogram">
            <a:avLst>
              <a:gd name="adj" fmla="val 10058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2367" y="669014"/>
            <a:ext cx="9376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9</a:t>
            </a:r>
            <a:endParaRPr lang="ru-RU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0086" y="1935588"/>
            <a:ext cx="915857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Как называлась планета в мультфильме «Тайна третьей планеты», на которой жили только роботы?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20086" y="3602646"/>
            <a:ext cx="8937858" cy="583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 smtClean="0">
                <a:latin typeface="Arial Black" panose="020B0A04020102020204" pitchFamily="34" charset="0"/>
              </a:rPr>
              <a:t>А) </a:t>
            </a:r>
            <a:r>
              <a:rPr lang="ru-RU" sz="2800" dirty="0" smtClean="0">
                <a:latin typeface="Arial Black" panose="020B0A04020102020204" pitchFamily="34" charset="0"/>
              </a:rPr>
              <a:t>Железяка</a:t>
            </a:r>
            <a:endParaRPr lang="ru-RU" sz="2800" dirty="0" smtClean="0">
              <a:latin typeface="Arial Black" panose="020B0A040201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20087" y="4440117"/>
            <a:ext cx="9271726" cy="5554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>
                <a:latin typeface="Arial Black" panose="020B0A04020102020204" pitchFamily="34" charset="0"/>
              </a:rPr>
              <a:t>Б</a:t>
            </a:r>
            <a:r>
              <a:rPr lang="ru-RU" sz="2800" dirty="0" smtClean="0">
                <a:latin typeface="Arial Black" panose="020B0A04020102020204" pitchFamily="34" charset="0"/>
              </a:rPr>
              <a:t>) </a:t>
            </a:r>
            <a:r>
              <a:rPr lang="ru-RU" sz="2800" dirty="0" err="1" smtClean="0">
                <a:latin typeface="Arial Black" panose="020B0A04020102020204" pitchFamily="34" charset="0"/>
              </a:rPr>
              <a:t>Железянка</a:t>
            </a:r>
            <a:endParaRPr lang="ru-RU" sz="2800" dirty="0" smtClean="0">
              <a:latin typeface="Arial Black" panose="020B0A040201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20086" y="5305738"/>
            <a:ext cx="8937858" cy="5554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>
                <a:latin typeface="Arial Black" panose="020B0A04020102020204" pitchFamily="34" charset="0"/>
              </a:rPr>
              <a:t>В</a:t>
            </a:r>
            <a:r>
              <a:rPr lang="ru-RU" sz="2800" dirty="0" smtClean="0">
                <a:latin typeface="Arial Black" panose="020B0A04020102020204" pitchFamily="34" charset="0"/>
              </a:rPr>
              <a:t>) </a:t>
            </a:r>
            <a:r>
              <a:rPr lang="ru-RU" sz="2800" dirty="0" err="1" smtClean="0">
                <a:latin typeface="Arial Black" panose="020B0A04020102020204" pitchFamily="34" charset="0"/>
              </a:rPr>
              <a:t>Шелезяка</a:t>
            </a:r>
            <a:endParaRPr lang="ru-RU" sz="2800" dirty="0" smtClean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96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" descr="Изображение выглядит как карта,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 l="3147"/>
          <a:stretch/>
        </p:blipFill>
        <p:spPr>
          <a:xfrm>
            <a:off x="801198" y="179884"/>
            <a:ext cx="9365957" cy="1575819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1"/>
          <p:cNvSpPr/>
          <p:nvPr/>
        </p:nvSpPr>
        <p:spPr>
          <a:xfrm rot="-2700000">
            <a:off x="-586971" y="811464"/>
            <a:ext cx="2776339" cy="1161651"/>
          </a:xfrm>
          <a:prstGeom prst="parallelogram">
            <a:avLst>
              <a:gd name="adj" fmla="val 10058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8434" y="802814"/>
            <a:ext cx="14474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10</a:t>
            </a:r>
            <a:endParaRPr lang="ru-RU" sz="1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0086" y="1935588"/>
            <a:ext cx="915857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Что случилось с роботами на планете, которую посетили герои мультфильма «Тайна третьей планеты»?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20086" y="3602646"/>
            <a:ext cx="8937858" cy="5554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 smtClean="0">
                <a:latin typeface="Arial Black" panose="020B0A04020102020204" pitchFamily="34" charset="0"/>
              </a:rPr>
              <a:t>А) </a:t>
            </a:r>
            <a:r>
              <a:rPr lang="ru-RU" sz="2800" dirty="0" smtClean="0">
                <a:latin typeface="Arial Black" panose="020B0A04020102020204" pitchFamily="34" charset="0"/>
              </a:rPr>
              <a:t>Украли все запасные части</a:t>
            </a:r>
            <a:endParaRPr lang="ru-RU" sz="2800" dirty="0" smtClean="0">
              <a:latin typeface="Arial Black" panose="020B0A040201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20087" y="4440117"/>
            <a:ext cx="9271726" cy="5554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>
                <a:latin typeface="Arial Black" panose="020B0A04020102020204" pitchFamily="34" charset="0"/>
              </a:rPr>
              <a:t>Б</a:t>
            </a:r>
            <a:r>
              <a:rPr lang="ru-RU" sz="2800" dirty="0" smtClean="0">
                <a:latin typeface="Arial Black" panose="020B0A04020102020204" pitchFamily="34" charset="0"/>
              </a:rPr>
              <a:t>) Закончилась энергия в батареях</a:t>
            </a:r>
            <a:endParaRPr lang="ru-RU" sz="2800" dirty="0" smtClean="0">
              <a:latin typeface="Arial Black" panose="020B0A040201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20085" y="5305738"/>
            <a:ext cx="8937859" cy="1074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2800" dirty="0">
                <a:latin typeface="Arial Black" panose="020B0A04020102020204" pitchFamily="34" charset="0"/>
              </a:rPr>
              <a:t>В</a:t>
            </a:r>
            <a:r>
              <a:rPr lang="ru-RU" sz="2800" dirty="0" smtClean="0">
                <a:latin typeface="Arial Black" panose="020B0A04020102020204" pitchFamily="34" charset="0"/>
              </a:rPr>
              <a:t>) </a:t>
            </a:r>
            <a:r>
              <a:rPr lang="ru-RU" sz="2800" dirty="0" smtClean="0">
                <a:latin typeface="Arial Black" panose="020B0A04020102020204" pitchFamily="34" charset="0"/>
              </a:rPr>
              <a:t>Им подсыпали в смазочное масло алмазную пыль</a:t>
            </a:r>
            <a:endParaRPr lang="ru-RU" sz="2800" dirty="0" smtClean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24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" descr="Изображение выглядит как карта, текст&#10;&#10;Автоматически созданное описание"/>
          <p:cNvPicPr preferRelativeResize="0"/>
          <p:nvPr/>
        </p:nvPicPr>
        <p:blipFill rotWithShape="1">
          <a:blip r:embed="rId2">
            <a:alphaModFix/>
          </a:blip>
          <a:srcRect l="3147"/>
          <a:stretch/>
        </p:blipFill>
        <p:spPr>
          <a:xfrm>
            <a:off x="381476" y="5719823"/>
            <a:ext cx="10072122" cy="1575819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1"/>
          <p:cNvSpPr/>
          <p:nvPr/>
        </p:nvSpPr>
        <p:spPr>
          <a:xfrm rot="-2700000">
            <a:off x="-1351087" y="3710924"/>
            <a:ext cx="5247222" cy="2174353"/>
          </a:xfrm>
          <a:prstGeom prst="parallelogram">
            <a:avLst>
              <a:gd name="adj" fmla="val 100587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" name="Группа 20">
            <a:extLst>
              <a:ext uri="{FF2B5EF4-FFF2-40B4-BE49-F238E27FC236}">
                <a16:creationId xmlns="" xmlns:a16="http://schemas.microsoft.com/office/drawing/2014/main" id="{69590929-8799-46AF-911B-BA14FD07A324}"/>
              </a:ext>
            </a:extLst>
          </p:cNvPr>
          <p:cNvGrpSpPr/>
          <p:nvPr/>
        </p:nvGrpSpPr>
        <p:grpSpPr>
          <a:xfrm>
            <a:off x="820482" y="229338"/>
            <a:ext cx="6662736" cy="1385163"/>
            <a:chOff x="4215944" y="593410"/>
            <a:chExt cx="13674269" cy="2842842"/>
          </a:xfrm>
        </p:grpSpPr>
        <p:pic>
          <p:nvPicPr>
            <p:cNvPr id="22" name="Рисунок 21">
              <a:extLst>
                <a:ext uri="{FF2B5EF4-FFF2-40B4-BE49-F238E27FC236}">
                  <a16:creationId xmlns="" xmlns:a16="http://schemas.microsoft.com/office/drawing/2014/main" id="{2A18A8CB-24B7-4D84-AFAB-E9421D7418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51" t="8280" r="22365" b="76274"/>
            <a:stretch/>
          </p:blipFill>
          <p:spPr>
            <a:xfrm>
              <a:off x="10983477" y="593410"/>
              <a:ext cx="6906736" cy="2842842"/>
            </a:xfrm>
            <a:prstGeom prst="rect">
              <a:avLst/>
            </a:prstGeom>
          </p:spPr>
        </p:pic>
        <p:pic>
          <p:nvPicPr>
            <p:cNvPr id="25" name="Рисунок 24" descr="Изображение выглядит как бутылка, красный, знак, автобус&#10;&#10;Автоматически созданное описание">
              <a:extLst>
                <a:ext uri="{FF2B5EF4-FFF2-40B4-BE49-F238E27FC236}">
                  <a16:creationId xmlns="" xmlns:a16="http://schemas.microsoft.com/office/drawing/2014/main" id="{86008277-F1A4-4267-A6EA-DB950F07CD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5944" y="1506836"/>
              <a:ext cx="5090408" cy="1502377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2111377" y="2776144"/>
            <a:ext cx="73783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Мир робототехники</a:t>
            </a:r>
            <a:endParaRPr lang="ru-RU" sz="4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330924" y="4410501"/>
            <a:ext cx="3117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дополнительного образования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10827" y="4547131"/>
            <a:ext cx="4050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Жаймусинова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Айнура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Каирбековна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469" y="73303"/>
            <a:ext cx="2663998" cy="2663998"/>
          </a:xfrm>
          <a:prstGeom prst="rect">
            <a:avLst/>
          </a:prstGeom>
        </p:spPr>
      </p:pic>
      <p:sp>
        <p:nvSpPr>
          <p:cNvPr id="11" name="Google Shape;41;p1"/>
          <p:cNvSpPr txBox="1"/>
          <p:nvPr/>
        </p:nvSpPr>
        <p:spPr>
          <a:xfrm rot="19506063">
            <a:off x="9180348" y="2289535"/>
            <a:ext cx="1696835" cy="332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1600" dirty="0" smtClean="0">
                <a:solidFill>
                  <a:srgbClr val="FF0000"/>
                </a:solidFill>
                <a:latin typeface="Arial Black" panose="020B0A04020102020204" pitchFamily="34" charset="0"/>
                <a:cs typeface="Arial"/>
                <a:sym typeface="Arial"/>
              </a:rPr>
              <a:t>VERSION 2.0</a:t>
            </a:r>
            <a:endParaRPr sz="16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42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543</TotalTime>
  <Words>274</Words>
  <Application>Microsoft Office PowerPoint</Application>
  <PresentationFormat>Произвольный</PresentationFormat>
  <Paragraphs>58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Заместитель Министра просвещения  Российской Федерации, администратор  Национального проекта «Образование»                             М.Н. Ракова</dc:title>
  <dc:creator>Лариса Сулима</dc:creator>
  <cp:lastModifiedBy>UserY</cp:lastModifiedBy>
  <cp:revision>38</cp:revision>
  <dcterms:modified xsi:type="dcterms:W3CDTF">2020-08-02T13:09:05Z</dcterms:modified>
</cp:coreProperties>
</file>